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7" r:id="rId4"/>
    <p:sldId id="257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0446547199914"/>
          <c:y val="3.3546044577121105E-2"/>
          <c:w val="0.74552725067192449"/>
          <c:h val="0.8185061831354618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11h</c:v>
                </c:pt>
                <c:pt idx="1">
                  <c:v>14h</c:v>
                </c:pt>
                <c:pt idx="2">
                  <c:v>17h</c:v>
                </c:pt>
                <c:pt idx="3">
                  <c:v>20h</c:v>
                </c:pt>
                <c:pt idx="4">
                  <c:v>22h</c:v>
                </c:pt>
                <c:pt idx="5">
                  <c:v>23h</c:v>
                </c:pt>
                <c:pt idx="6">
                  <c:v>00h</c:v>
                </c:pt>
                <c:pt idx="7">
                  <c:v>01h</c:v>
                </c:pt>
                <c:pt idx="8">
                  <c:v>02h</c:v>
                </c:pt>
                <c:pt idx="9">
                  <c:v>03h</c:v>
                </c:pt>
                <c:pt idx="10">
                  <c:v>04h</c:v>
                </c:pt>
                <c:pt idx="11">
                  <c:v>05h</c:v>
                </c:pt>
                <c:pt idx="12">
                  <c:v>06h</c:v>
                </c:pt>
                <c:pt idx="13">
                  <c:v>07h</c:v>
                </c:pt>
                <c:pt idx="14">
                  <c:v>08h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15</c:v>
                </c:pt>
                <c:pt idx="6">
                  <c:v>23</c:v>
                </c:pt>
                <c:pt idx="7">
                  <c:v>32</c:v>
                </c:pt>
                <c:pt idx="8">
                  <c:v>47</c:v>
                </c:pt>
                <c:pt idx="9">
                  <c:v>46</c:v>
                </c:pt>
                <c:pt idx="10">
                  <c:v>46</c:v>
                </c:pt>
                <c:pt idx="11">
                  <c:v>50</c:v>
                </c:pt>
                <c:pt idx="12">
                  <c:v>42</c:v>
                </c:pt>
                <c:pt idx="13">
                  <c:v>30</c:v>
                </c:pt>
                <c:pt idx="14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35680"/>
        <c:axId val="48943104"/>
      </c:lineChart>
      <c:catAx>
        <c:axId val="4893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Horas de muestreo</a:t>
                </a:r>
              </a:p>
            </c:rich>
          </c:tx>
          <c:layout>
            <c:manualLayout>
              <c:xMode val="edge"/>
              <c:yMode val="edge"/>
              <c:x val="0.428427511687275"/>
              <c:y val="0.92932579353160605"/>
            </c:manualLayout>
          </c:layout>
          <c:overlay val="0"/>
        </c:title>
        <c:majorTickMark val="out"/>
        <c:minorTickMark val="none"/>
        <c:tickLblPos val="nextTo"/>
        <c:crossAx val="48943104"/>
        <c:crosses val="autoZero"/>
        <c:auto val="1"/>
        <c:lblAlgn val="ctr"/>
        <c:lblOffset val="100"/>
        <c:noMultiLvlLbl val="0"/>
      </c:catAx>
      <c:valAx>
        <c:axId val="48943104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Melatonina en suero (pg/mL)</a:t>
                </a:r>
              </a:p>
            </c:rich>
          </c:tx>
          <c:layout>
            <c:manualLayout>
              <c:xMode val="edge"/>
              <c:yMode val="edge"/>
              <c:x val="7.1982733212719698E-3"/>
              <c:y val="0.246878320833911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9356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>
          <a:latin typeface="Times New Roman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1933306726034"/>
          <c:y val="2.2768547021414235E-2"/>
          <c:w val="0.74267523054968532"/>
          <c:h val="0.80729839155984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11h</c:v>
                </c:pt>
                <c:pt idx="1">
                  <c:v>14h</c:v>
                </c:pt>
                <c:pt idx="2">
                  <c:v>17h</c:v>
                </c:pt>
                <c:pt idx="3">
                  <c:v>20h</c:v>
                </c:pt>
                <c:pt idx="4">
                  <c:v>22h</c:v>
                </c:pt>
                <c:pt idx="5">
                  <c:v>23h</c:v>
                </c:pt>
                <c:pt idx="6">
                  <c:v>00h</c:v>
                </c:pt>
                <c:pt idx="7">
                  <c:v>01h</c:v>
                </c:pt>
                <c:pt idx="8">
                  <c:v>02h</c:v>
                </c:pt>
                <c:pt idx="9">
                  <c:v>03h</c:v>
                </c:pt>
                <c:pt idx="10">
                  <c:v>04h</c:v>
                </c:pt>
                <c:pt idx="11">
                  <c:v>05h</c:v>
                </c:pt>
                <c:pt idx="12">
                  <c:v>06h</c:v>
                </c:pt>
                <c:pt idx="13">
                  <c:v>07h</c:v>
                </c:pt>
                <c:pt idx="14">
                  <c:v>08h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250</c:v>
                </c:pt>
                <c:pt idx="1">
                  <c:v>240</c:v>
                </c:pt>
                <c:pt idx="2">
                  <c:v>160</c:v>
                </c:pt>
                <c:pt idx="3">
                  <c:v>150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40</c:v>
                </c:pt>
                <c:pt idx="9">
                  <c:v>80</c:v>
                </c:pt>
                <c:pt idx="10">
                  <c:v>130</c:v>
                </c:pt>
                <c:pt idx="11">
                  <c:v>180</c:v>
                </c:pt>
                <c:pt idx="12">
                  <c:v>250</c:v>
                </c:pt>
                <c:pt idx="13">
                  <c:v>300</c:v>
                </c:pt>
                <c:pt idx="14">
                  <c:v>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61920"/>
        <c:axId val="176163840"/>
      </c:lineChart>
      <c:catAx>
        <c:axId val="17616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Horas de muestreo</a:t>
                </a:r>
                <a:endParaRPr lang="en-US" sz="1600" dirty="0"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41553110693676898"/>
              <c:y val="0.9087499999999999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s-ES"/>
          </a:p>
        </c:txPr>
        <c:crossAx val="176163840"/>
        <c:crosses val="autoZero"/>
        <c:auto val="1"/>
        <c:lblAlgn val="ctr"/>
        <c:lblOffset val="100"/>
        <c:noMultiLvlLbl val="0"/>
      </c:catAx>
      <c:valAx>
        <c:axId val="176163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i="0" baseline="0" dirty="0" smtClean="0">
                    <a:effectLst/>
                    <a:latin typeface="Times New Roman"/>
                    <a:cs typeface="Times New Roman"/>
                  </a:rPr>
                  <a:t>Cortisol en suero (mmol/L)</a:t>
                </a:r>
                <a:endParaRPr lang="en-US" sz="1600" dirty="0">
                  <a:effectLst/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8.8150144915599103E-3"/>
              <c:y val="0.168251722440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s-ES"/>
          </a:p>
        </c:txPr>
        <c:crossAx val="176161920"/>
        <c:crosses val="autoZero"/>
        <c:crossBetween val="between"/>
        <c:majorUnit val="1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6-sulfatoximelatonina ng/mg creatinina</c:v>
                </c:pt>
              </c:strCache>
            </c:strRef>
          </c:tx>
          <c:spPr>
            <a:solidFill>
              <a:srgbClr val="FF008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Durmientes (día vs noche)</c:v>
                </c:pt>
                <c:pt idx="1">
                  <c:v>Trabajo noche vs durmiente noche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-28.7</c:v>
                </c:pt>
                <c:pt idx="1">
                  <c:v>-37.5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Cortisol ng/mg creatinina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Durmientes (día vs noche)</c:v>
                </c:pt>
                <c:pt idx="1">
                  <c:v>Trabajo noche vs durmiente noche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28.9</c:v>
                </c:pt>
                <c:pt idx="1">
                  <c:v>15.3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357952"/>
        <c:axId val="175359872"/>
      </c:barChart>
      <c:catAx>
        <c:axId val="17535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600"/>
                </a:pPr>
                <a:r>
                  <a:rPr lang="en-US" sz="1600" dirty="0" smtClean="0"/>
                  <a:t>Durmientes (día vs noche)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4253288993631599"/>
              <c:y val="0.85972516172714697"/>
            </c:manualLayout>
          </c:layout>
          <c:overlay val="0"/>
        </c:title>
        <c:majorTickMark val="none"/>
        <c:minorTickMark val="none"/>
        <c:tickLblPos val="none"/>
        <c:crossAx val="175359872"/>
        <c:crosses val="autoZero"/>
        <c:auto val="1"/>
        <c:lblAlgn val="ctr"/>
        <c:lblOffset val="100"/>
        <c:noMultiLvlLbl val="0"/>
      </c:catAx>
      <c:valAx>
        <c:axId val="17535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535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720000659219897E-2"/>
          <c:y val="0.95030848488896202"/>
          <c:w val="0.86421826196681095"/>
          <c:h val="4.9691515111038399E-2"/>
        </c:manualLayout>
      </c:layout>
      <c:overlay val="0"/>
      <c:txPr>
        <a:bodyPr/>
        <a:lstStyle/>
        <a:p>
          <a:pPr algn="ctr">
            <a:defRPr sz="16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 b="1" i="0">
          <a:latin typeface="Times New Roman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0.53691</cdr:x>
      <cdr:y>0.84958</cdr:y>
    </cdr:from>
    <cdr:to>
      <cdr:x>0.94338</cdr:x>
      <cdr:y>0.89833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5164665"/>
          <a:ext cx="3403599" cy="29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Times New Roman"/>
              <a:cs typeface="Times New Roman"/>
            </a:rPr>
            <a:t>Trabajo noche vs durmiente noche</a:t>
          </a:r>
          <a:endParaRPr lang="en-US" sz="1600" b="1" dirty="0">
            <a:latin typeface="Times New Roman"/>
            <a:cs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708" y="302452"/>
            <a:ext cx="1600200" cy="217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ENTRADAS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Luz/oscuridad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   Horario comidas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Actividad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Sueño 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2101938" y="407415"/>
            <a:ext cx="1028700" cy="914400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4706" y="407415"/>
            <a:ext cx="17145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GENES </a:t>
            </a:r>
            <a:r>
              <a:rPr lang="en-GB" sz="1600" b="1" i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CLOCK</a:t>
            </a:r>
            <a:endParaRPr lang="es-ES" sz="1200">
              <a:effectLst/>
              <a:ea typeface="ＭＳ 明朝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89899" l="2342" r="96838">
                        <a14:foregroundMark x1="5269" y1="82323" x2="5269" y2="82323"/>
                        <a14:foregroundMark x1="7728" y1="79040" x2="7728" y2="79040"/>
                        <a14:foregroundMark x1="15105" y1="65909" x2="15105" y2="65909"/>
                        <a14:foregroundMark x1="14520" y1="71970" x2="14520" y2="71970"/>
                        <a14:foregroundMark x1="24005" y1="80303" x2="24005" y2="80303"/>
                        <a14:foregroundMark x1="12763" y1="84848" x2="12763" y2="84848"/>
                        <a14:foregroundMark x1="7377" y1="74495" x2="7377" y2="74495"/>
                        <a14:foregroundMark x1="2342" y1="82576" x2="2342" y2="82576"/>
                        <a14:foregroundMark x1="84192" y1="15909" x2="84192" y2="15909"/>
                        <a14:foregroundMark x1="91920" y1="11111" x2="91920" y2="11111"/>
                        <a14:foregroundMark x1="85012" y1="40152" x2="85012" y2="40152"/>
                        <a14:foregroundMark x1="86885" y1="40152" x2="86885" y2="40152"/>
                        <a14:foregroundMark x1="87939" y1="40657" x2="87939" y2="40657"/>
                        <a14:foregroundMark x1="89696" y1="42172" x2="89696" y2="42172"/>
                        <a14:foregroundMark x1="90867" y1="39394" x2="90867" y2="39394"/>
                        <a14:foregroundMark x1="92857" y1="40404" x2="92857" y2="40404"/>
                        <a14:foregroundMark x1="94145" y1="40657" x2="94145" y2="40657"/>
                        <a14:foregroundMark x1="95550" y1="40657" x2="95550" y2="40657"/>
                        <a14:foregroundMark x1="96838" y1="40404" x2="96838" y2="40404"/>
                        <a14:foregroundMark x1="18501" y1="66162" x2="18501" y2="66162"/>
                        <a14:foregroundMark x1="22131" y1="67172" x2="22131" y2="67172"/>
                        <a14:foregroundMark x1="86417" y1="16414" x2="86417" y2="16414"/>
                        <a14:foregroundMark x1="86534" y1="13636" x2="86534" y2="13636"/>
                        <a14:foregroundMark x1="88876" y1="12374" x2="88876" y2="12374"/>
                        <a14:foregroundMark x1="90632" y1="13636" x2="90632" y2="13636"/>
                        <a14:backgroundMark x1="86417" y1="3283" x2="86417" y2="3283"/>
                        <a14:backgroundMark x1="84426" y1="11111" x2="84426" y2="11111"/>
                        <a14:backgroundMark x1="88290" y1="10859" x2="88290" y2="1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5" t="496" r="1"/>
          <a:stretch/>
        </p:blipFill>
        <p:spPr bwMode="auto">
          <a:xfrm>
            <a:off x="1031328" y="864615"/>
            <a:ext cx="6765925" cy="3023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 rot="20120718">
            <a:off x="5844416" y="1055034"/>
            <a:ext cx="574040" cy="30670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6516994" y="884303"/>
            <a:ext cx="1485900" cy="685800"/>
          </a:xfrm>
          <a:prstGeom prst="round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GLÁNDULA PINEAL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70512" y="2050636"/>
            <a:ext cx="5715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42012" y="1467490"/>
            <a:ext cx="0" cy="58081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28582" y="1706884"/>
            <a:ext cx="22860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MELATONINA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2216057" y="3779668"/>
            <a:ext cx="2857500" cy="685800"/>
          </a:xfrm>
          <a:prstGeom prst="round1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Sistema Nervioso Autónomo</a:t>
            </a:r>
            <a:endParaRPr lang="es-ES" sz="14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Temperatura </a:t>
            </a:r>
            <a:endParaRPr lang="es-ES" sz="14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Glucocorticoides </a:t>
            </a:r>
            <a:endParaRPr lang="es-ES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Striped Right Arrow 14"/>
          <p:cNvSpPr/>
          <p:nvPr/>
        </p:nvSpPr>
        <p:spPr>
          <a:xfrm rot="8501740">
            <a:off x="1616989" y="4552599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3186072" y="4674779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3333449">
            <a:off x="4850704" y="4605600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8" y="5040049"/>
            <a:ext cx="1400079" cy="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13" y="5173588"/>
            <a:ext cx="503555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38" y="5268402"/>
            <a:ext cx="919798" cy="81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2" y="5498056"/>
            <a:ext cx="503555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63" y="5137226"/>
            <a:ext cx="1150385" cy="92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01" y="5268402"/>
            <a:ext cx="503555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403627" y="6232154"/>
            <a:ext cx="4800600" cy="4572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RELOJES PERIFÉRICOS</a:t>
            </a:r>
            <a:endParaRPr lang="es-ES" sz="1200">
              <a:effectLst/>
              <a:ea typeface="ＭＳ 明朝"/>
              <a:cs typeface="Times New Roman"/>
            </a:endParaRPr>
          </a:p>
        </p:txBody>
      </p:sp>
      <p:sp>
        <p:nvSpPr>
          <p:cNvPr id="25" name="Right Arrow 24"/>
          <p:cNvSpPr/>
          <p:nvPr/>
        </p:nvSpPr>
        <p:spPr>
          <a:xfrm rot="300560">
            <a:off x="5611916" y="3311322"/>
            <a:ext cx="1143000" cy="342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413650">
            <a:off x="5945494" y="4513927"/>
            <a:ext cx="1143000" cy="342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73649" y="3123209"/>
            <a:ext cx="1617951" cy="26487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SALIDAS</a:t>
            </a:r>
            <a:endParaRPr lang="es-ES" sz="1200" dirty="0" smtClean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Homeostasis Glucosa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Actividad, Ritmos endocrinos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Sueño, Temperatura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Alimentación 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82624" y="651478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056784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8028384" y="6453336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3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582863"/>
            <a:ext cx="3067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3705225" y="444500"/>
            <a:ext cx="504825" cy="5048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CRH</a:t>
            </a:r>
          </a:p>
        </p:txBody>
      </p:sp>
      <p:sp>
        <p:nvSpPr>
          <p:cNvPr id="2052" name="Oval 5"/>
          <p:cNvSpPr>
            <a:spLocks noChangeArrowheads="1"/>
          </p:cNvSpPr>
          <p:nvPr/>
        </p:nvSpPr>
        <p:spPr bwMode="auto">
          <a:xfrm>
            <a:off x="3584575" y="1557338"/>
            <a:ext cx="504825" cy="5032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ACTH</a:t>
            </a:r>
          </a:p>
        </p:txBody>
      </p:sp>
      <p:sp>
        <p:nvSpPr>
          <p:cNvPr id="2053" name="AutoShape 32"/>
          <p:cNvSpPr>
            <a:spLocks noChangeArrowheads="1"/>
          </p:cNvSpPr>
          <p:nvPr/>
        </p:nvSpPr>
        <p:spPr bwMode="auto">
          <a:xfrm rot="-924733">
            <a:off x="3090863" y="5827713"/>
            <a:ext cx="1233487" cy="3603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4" name="AutoShape 34"/>
          <p:cNvSpPr>
            <a:spLocks noChangeArrowheads="1"/>
          </p:cNvSpPr>
          <p:nvPr/>
        </p:nvSpPr>
        <p:spPr bwMode="auto">
          <a:xfrm>
            <a:off x="6011863" y="5805488"/>
            <a:ext cx="215900" cy="2635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5" name="AutoShape 35"/>
          <p:cNvSpPr>
            <a:spLocks noChangeArrowheads="1"/>
          </p:cNvSpPr>
          <p:nvPr/>
        </p:nvSpPr>
        <p:spPr bwMode="auto">
          <a:xfrm>
            <a:off x="3425825" y="5122863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6" name="AutoShape 37"/>
          <p:cNvSpPr>
            <a:spLocks noChangeArrowheads="1"/>
          </p:cNvSpPr>
          <p:nvPr/>
        </p:nvSpPr>
        <p:spPr bwMode="auto">
          <a:xfrm>
            <a:off x="6262688" y="4102100"/>
            <a:ext cx="215900" cy="263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7" name="Oval 14"/>
          <p:cNvSpPr>
            <a:spLocks noChangeArrowheads="1"/>
          </p:cNvSpPr>
          <p:nvPr/>
        </p:nvSpPr>
        <p:spPr bwMode="auto">
          <a:xfrm>
            <a:off x="4860925" y="3198813"/>
            <a:ext cx="1439863" cy="3508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Aldosterona</a:t>
            </a:r>
            <a:endParaRPr lang="es-ES" altLang="es-ES" sz="1200" b="1" dirty="0"/>
          </a:p>
        </p:txBody>
      </p:sp>
      <p:sp>
        <p:nvSpPr>
          <p:cNvPr id="2058" name="Oval 15"/>
          <p:cNvSpPr>
            <a:spLocks noChangeArrowheads="1"/>
          </p:cNvSpPr>
          <p:nvPr/>
        </p:nvSpPr>
        <p:spPr bwMode="auto">
          <a:xfrm>
            <a:off x="4841875" y="4056063"/>
            <a:ext cx="1295400" cy="3508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Cortisol</a:t>
            </a:r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4716463" y="4941888"/>
            <a:ext cx="1295400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Hormones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Sexuales</a:t>
            </a:r>
            <a:endParaRPr lang="es-ES" altLang="es-ES" sz="1200" b="1" dirty="0"/>
          </a:p>
        </p:txBody>
      </p:sp>
      <p:sp>
        <p:nvSpPr>
          <p:cNvPr id="2060" name="Oval 45"/>
          <p:cNvSpPr>
            <a:spLocks noChangeArrowheads="1"/>
          </p:cNvSpPr>
          <p:nvPr/>
        </p:nvSpPr>
        <p:spPr bwMode="auto">
          <a:xfrm>
            <a:off x="1728788" y="2501900"/>
            <a:ext cx="1619250" cy="350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 dirty="0" smtClean="0"/>
              <a:t>Angiotensina </a:t>
            </a:r>
            <a:r>
              <a:rPr lang="es-ES" altLang="es-ES" sz="1400" b="1" dirty="0"/>
              <a:t>II</a:t>
            </a:r>
          </a:p>
        </p:txBody>
      </p:sp>
      <p:sp>
        <p:nvSpPr>
          <p:cNvPr id="2061" name="AutoShape 47"/>
          <p:cNvSpPr>
            <a:spLocks noChangeArrowheads="1"/>
          </p:cNvSpPr>
          <p:nvPr/>
        </p:nvSpPr>
        <p:spPr bwMode="auto">
          <a:xfrm>
            <a:off x="3851275" y="1052513"/>
            <a:ext cx="106363" cy="431800"/>
          </a:xfrm>
          <a:prstGeom prst="downArrow">
            <a:avLst>
              <a:gd name="adj1" fmla="val 50000"/>
              <a:gd name="adj2" fmla="val 62117"/>
            </a:avLst>
          </a:prstGeom>
          <a:solidFill>
            <a:srgbClr val="00CC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62" name="Line 62"/>
          <p:cNvSpPr>
            <a:spLocks noChangeShapeType="1"/>
          </p:cNvSpPr>
          <p:nvPr/>
        </p:nvSpPr>
        <p:spPr bwMode="auto">
          <a:xfrm>
            <a:off x="3419475" y="1700213"/>
            <a:ext cx="0" cy="144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63" name="AutoShape 65"/>
          <p:cNvSpPr>
            <a:spLocks noChangeArrowheads="1"/>
          </p:cNvSpPr>
          <p:nvPr/>
        </p:nvSpPr>
        <p:spPr bwMode="auto">
          <a:xfrm>
            <a:off x="6443663" y="3284538"/>
            <a:ext cx="215900" cy="161925"/>
          </a:xfrm>
          <a:prstGeom prst="rightArrow">
            <a:avLst>
              <a:gd name="adj1" fmla="val 50000"/>
              <a:gd name="adj2" fmla="val 62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4160838" y="2890838"/>
            <a:ext cx="858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Glomerular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4343400" y="3784600"/>
            <a:ext cx="808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Fascicular</a:t>
            </a:r>
            <a:endParaRPr lang="es-ES" altLang="es-E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4427538" y="4684713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Reticular</a:t>
            </a:r>
          </a:p>
        </p:txBody>
      </p:sp>
      <p:sp>
        <p:nvSpPr>
          <p:cNvPr id="2067" name="Text Box 80"/>
          <p:cNvSpPr txBox="1">
            <a:spLocks noChangeArrowheads="1"/>
          </p:cNvSpPr>
          <p:nvPr/>
        </p:nvSpPr>
        <p:spPr bwMode="auto">
          <a:xfrm>
            <a:off x="2184400" y="5859463"/>
            <a:ext cx="8386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 smtClean="0"/>
              <a:t>Estrés</a:t>
            </a:r>
            <a:endParaRPr lang="es-ES" altLang="es-ES" sz="1800" dirty="0"/>
          </a:p>
        </p:txBody>
      </p:sp>
      <p:sp>
        <p:nvSpPr>
          <p:cNvPr id="2068" name="Oval 17"/>
          <p:cNvSpPr>
            <a:spLocks noChangeArrowheads="1"/>
          </p:cNvSpPr>
          <p:nvPr/>
        </p:nvSpPr>
        <p:spPr bwMode="auto">
          <a:xfrm>
            <a:off x="4657725" y="5808663"/>
            <a:ext cx="1209675" cy="417512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Adrenalina</a:t>
            </a:r>
            <a:endParaRPr lang="es-ES" altLang="es-ES" sz="1200" b="1" dirty="0"/>
          </a:p>
        </p:txBody>
      </p: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4019550" y="1114426"/>
            <a:ext cx="3976848" cy="4789486"/>
            <a:chOff x="4299075" y="1113733"/>
            <a:chExt cx="4460246" cy="4790121"/>
          </a:xfrm>
          <a:solidFill>
            <a:srgbClr val="00CC00"/>
          </a:solidFill>
        </p:grpSpPr>
        <p:sp>
          <p:nvSpPr>
            <p:cNvPr id="3" name="2 Flecha doblada"/>
            <p:cNvSpPr/>
            <p:nvPr/>
          </p:nvSpPr>
          <p:spPr>
            <a:xfrm flipH="1">
              <a:off x="4299075" y="1113733"/>
              <a:ext cx="4460245" cy="370407"/>
            </a:xfrm>
            <a:prstGeom prst="bentArrow">
              <a:avLst>
                <a:gd name="adj1" fmla="val 19714"/>
                <a:gd name="adj2" fmla="val 25000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8678364" y="1336011"/>
              <a:ext cx="80957" cy="4567843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6364288" y="5903913"/>
            <a:ext cx="1631950" cy="762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7" name="76 Flecha doblada"/>
          <p:cNvSpPr/>
          <p:nvPr/>
        </p:nvSpPr>
        <p:spPr>
          <a:xfrm flipH="1">
            <a:off x="4352787" y="632102"/>
            <a:ext cx="4259262" cy="296863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9" name="78 Flecha doblada"/>
          <p:cNvSpPr/>
          <p:nvPr/>
        </p:nvSpPr>
        <p:spPr bwMode="auto">
          <a:xfrm flipV="1">
            <a:off x="2339975" y="2924175"/>
            <a:ext cx="1582738" cy="284163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73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916113"/>
            <a:ext cx="6953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AutoShape 40"/>
          <p:cNvSpPr>
            <a:spLocks noChangeArrowheads="1"/>
          </p:cNvSpPr>
          <p:nvPr/>
        </p:nvSpPr>
        <p:spPr bwMode="auto">
          <a:xfrm rot="-2832993">
            <a:off x="6669088" y="1924050"/>
            <a:ext cx="101600" cy="127000"/>
          </a:xfrm>
          <a:custGeom>
            <a:avLst/>
            <a:gdLst>
              <a:gd name="T0" fmla="*/ 2647094 w 21600"/>
              <a:gd name="T1" fmla="*/ 4811260 h 21600"/>
              <a:gd name="T2" fmla="*/ 1512641 w 21600"/>
              <a:gd name="T3" fmla="*/ 9622520 h 21600"/>
              <a:gd name="T4" fmla="*/ 378164 w 21600"/>
              <a:gd name="T5" fmla="*/ 4811260 h 21600"/>
              <a:gd name="T6" fmla="*/ 151264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4" name="73 Flecha doblada"/>
          <p:cNvSpPr/>
          <p:nvPr/>
        </p:nvSpPr>
        <p:spPr bwMode="auto">
          <a:xfrm flipV="1">
            <a:off x="1528763" y="3171825"/>
            <a:ext cx="2459037" cy="287338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"/>
          <p:cNvSpPr/>
          <p:nvPr/>
        </p:nvSpPr>
        <p:spPr bwMode="auto">
          <a:xfrm flipH="1">
            <a:off x="1547813" y="3171825"/>
            <a:ext cx="46037" cy="93345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" name="80 Flecha doblada"/>
          <p:cNvSpPr/>
          <p:nvPr/>
        </p:nvSpPr>
        <p:spPr bwMode="auto">
          <a:xfrm flipV="1">
            <a:off x="1536700" y="3963988"/>
            <a:ext cx="2608263" cy="269875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Flecha curvada hacia la derecha"/>
          <p:cNvSpPr/>
          <p:nvPr/>
        </p:nvSpPr>
        <p:spPr>
          <a:xfrm rot="3457156">
            <a:off x="6137275" y="1736725"/>
            <a:ext cx="177800" cy="62230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79" name="AutoShape 65"/>
          <p:cNvSpPr>
            <a:spLocks noChangeArrowheads="1"/>
          </p:cNvSpPr>
          <p:nvPr/>
        </p:nvSpPr>
        <p:spPr bwMode="auto">
          <a:xfrm>
            <a:off x="6156325" y="5138738"/>
            <a:ext cx="215900" cy="161925"/>
          </a:xfrm>
          <a:prstGeom prst="rightArrow">
            <a:avLst>
              <a:gd name="adj1" fmla="val 50000"/>
              <a:gd name="adj2" fmla="val 62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7" name="Text Box 79"/>
          <p:cNvSpPr txBox="1">
            <a:spLocks noChangeArrowheads="1"/>
          </p:cNvSpPr>
          <p:nvPr/>
        </p:nvSpPr>
        <p:spPr bwMode="auto">
          <a:xfrm>
            <a:off x="4603750" y="5597525"/>
            <a:ext cx="10406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Médula Adrenal</a:t>
            </a:r>
            <a:endParaRPr lang="es-ES" altLang="es-E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929563" y="3963988"/>
            <a:ext cx="0" cy="14446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0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77" y="3906837"/>
            <a:ext cx="119296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88 Rectángulo"/>
          <p:cNvSpPr/>
          <p:nvPr/>
        </p:nvSpPr>
        <p:spPr bwMode="auto">
          <a:xfrm>
            <a:off x="8556686" y="765175"/>
            <a:ext cx="56723" cy="3208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343400" y="323850"/>
            <a:ext cx="447675" cy="225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/>
              <a:t>-</a:t>
            </a:r>
          </a:p>
        </p:txBody>
      </p:sp>
      <p:sp>
        <p:nvSpPr>
          <p:cNvPr id="91" name="90 Elipse"/>
          <p:cNvSpPr/>
          <p:nvPr/>
        </p:nvSpPr>
        <p:spPr>
          <a:xfrm>
            <a:off x="4341813" y="1300163"/>
            <a:ext cx="447675" cy="223837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+</a:t>
            </a:r>
          </a:p>
        </p:txBody>
      </p:sp>
      <p:sp>
        <p:nvSpPr>
          <p:cNvPr id="2085" name="Oval 44"/>
          <p:cNvSpPr>
            <a:spLocks noChangeArrowheads="1"/>
          </p:cNvSpPr>
          <p:nvPr/>
        </p:nvSpPr>
        <p:spPr bwMode="auto">
          <a:xfrm>
            <a:off x="6527800" y="4065588"/>
            <a:ext cx="1111250" cy="3508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Cortisol</a:t>
            </a:r>
          </a:p>
        </p:txBody>
      </p:sp>
      <p:grpSp>
        <p:nvGrpSpPr>
          <p:cNvPr id="11" name="95 Grupo"/>
          <p:cNvGrpSpPr>
            <a:grpSpLocks/>
          </p:cNvGrpSpPr>
          <p:nvPr/>
        </p:nvGrpSpPr>
        <p:grpSpPr bwMode="auto">
          <a:xfrm>
            <a:off x="3267075" y="792163"/>
            <a:ext cx="1684338" cy="1463675"/>
            <a:chOff x="3311525" y="765175"/>
            <a:chExt cx="1684680" cy="1463676"/>
          </a:xfrm>
        </p:grpSpPr>
        <p:sp>
          <p:nvSpPr>
            <p:cNvPr id="2091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2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147483647 w 431"/>
                <a:gd name="T1" fmla="*/ 0 h 499"/>
                <a:gd name="T2" fmla="*/ 2147483647 w 431"/>
                <a:gd name="T3" fmla="*/ 2147483647 h 499"/>
                <a:gd name="T4" fmla="*/ 2147483647 w 431"/>
                <a:gd name="T5" fmla="*/ 2147483647 h 499"/>
                <a:gd name="T6" fmla="*/ 2147483647 w 431"/>
                <a:gd name="T7" fmla="*/ 2147483647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3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2147483647 h 250"/>
                <a:gd name="T2" fmla="*/ 2147483647 w 454"/>
                <a:gd name="T3" fmla="*/ 2147483647 h 250"/>
                <a:gd name="T4" fmla="*/ 2147483647 w 454"/>
                <a:gd name="T5" fmla="*/ 2147483647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4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147483647 w 333"/>
                <a:gd name="T3" fmla="*/ 2147483647 h 469"/>
                <a:gd name="T4" fmla="*/ 2147483647 w 333"/>
                <a:gd name="T5" fmla="*/ 2147483647 h 469"/>
                <a:gd name="T6" fmla="*/ 2147483647 w 333"/>
                <a:gd name="T7" fmla="*/ 2147483647 h 469"/>
                <a:gd name="T8" fmla="*/ 2147483647 w 333"/>
                <a:gd name="T9" fmla="*/ 2147483647 h 469"/>
                <a:gd name="T10" fmla="*/ 2147483647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2147483647 h 363"/>
                <a:gd name="T2" fmla="*/ 2147483647 w 302"/>
                <a:gd name="T3" fmla="*/ 2147483647 h 363"/>
                <a:gd name="T4" fmla="*/ 2147483647 w 302"/>
                <a:gd name="T5" fmla="*/ 2147483647 h 363"/>
                <a:gd name="T6" fmla="*/ 2147483647 w 302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6" name="Freeform 25"/>
            <p:cNvSpPr>
              <a:spLocks/>
            </p:cNvSpPr>
            <p:nvPr/>
          </p:nvSpPr>
          <p:spPr bwMode="auto">
            <a:xfrm>
              <a:off x="3457189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7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147483647 w 431"/>
                <a:gd name="T1" fmla="*/ 0 h 499"/>
                <a:gd name="T2" fmla="*/ 2147483647 w 431"/>
                <a:gd name="T3" fmla="*/ 2147483647 h 499"/>
                <a:gd name="T4" fmla="*/ 2147483647 w 431"/>
                <a:gd name="T5" fmla="*/ 2147483647 h 499"/>
                <a:gd name="T6" fmla="*/ 2147483647 w 431"/>
                <a:gd name="T7" fmla="*/ 2147483647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8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147483647 w 333"/>
                <a:gd name="T3" fmla="*/ 2147483647 h 469"/>
                <a:gd name="T4" fmla="*/ 2147483647 w 333"/>
                <a:gd name="T5" fmla="*/ 2147483647 h 469"/>
                <a:gd name="T6" fmla="*/ 2147483647 w 333"/>
                <a:gd name="T7" fmla="*/ 2147483647 h 469"/>
                <a:gd name="T8" fmla="*/ 2147483647 w 333"/>
                <a:gd name="T9" fmla="*/ 2147483647 h 469"/>
                <a:gd name="T10" fmla="*/ 2147483647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9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2147483647 h 363"/>
                <a:gd name="T2" fmla="*/ 2147483647 w 302"/>
                <a:gd name="T3" fmla="*/ 2147483647 h 363"/>
                <a:gd name="T4" fmla="*/ 2147483647 w 302"/>
                <a:gd name="T5" fmla="*/ 2147483647 h 363"/>
                <a:gd name="T6" fmla="*/ 2147483647 w 302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6" name="105 Elipse"/>
          <p:cNvSpPr/>
          <p:nvPr/>
        </p:nvSpPr>
        <p:spPr>
          <a:xfrm>
            <a:off x="3408363" y="3883025"/>
            <a:ext cx="447675" cy="225425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+</a:t>
            </a:r>
          </a:p>
        </p:txBody>
      </p:sp>
      <p:grpSp>
        <p:nvGrpSpPr>
          <p:cNvPr id="12" name="15 Grupo"/>
          <p:cNvGrpSpPr>
            <a:grpSpLocks/>
          </p:cNvGrpSpPr>
          <p:nvPr/>
        </p:nvGrpSpPr>
        <p:grpSpPr bwMode="auto">
          <a:xfrm>
            <a:off x="1524000" y="1827213"/>
            <a:ext cx="2736850" cy="3309937"/>
            <a:chOff x="1523466" y="1827082"/>
            <a:chExt cx="2737343" cy="3310054"/>
          </a:xfrm>
        </p:grpSpPr>
        <p:grpSp>
          <p:nvGrpSpPr>
            <p:cNvPr id="13" name="80 Grupo"/>
            <p:cNvGrpSpPr>
              <a:grpSpLocks/>
            </p:cNvGrpSpPr>
            <p:nvPr/>
          </p:nvGrpSpPr>
          <p:grpSpPr bwMode="auto">
            <a:xfrm flipH="1">
              <a:off x="1523466" y="1872801"/>
              <a:ext cx="2737343" cy="3264335"/>
              <a:chOff x="3392297" y="1161142"/>
              <a:chExt cx="5534121" cy="5206286"/>
            </a:xfrm>
            <a:solidFill>
              <a:srgbClr val="00CC00"/>
            </a:solidFill>
          </p:grpSpPr>
          <p:sp>
            <p:nvSpPr>
              <p:cNvPr id="83" name="82 Flecha doblada"/>
              <p:cNvSpPr/>
              <p:nvPr/>
            </p:nvSpPr>
            <p:spPr>
              <a:xfrm flipH="1" flipV="1">
                <a:off x="3392297" y="5887992"/>
                <a:ext cx="5522059" cy="479436"/>
              </a:xfrm>
              <a:prstGeom prst="bentArrow">
                <a:avLst>
                  <a:gd name="adj1" fmla="val 19714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83 Rectángulo"/>
              <p:cNvSpPr/>
              <p:nvPr/>
            </p:nvSpPr>
            <p:spPr>
              <a:xfrm flipH="1">
                <a:off x="8785066" y="1161142"/>
                <a:ext cx="141352" cy="47282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1532993" y="1827082"/>
              <a:ext cx="1994259" cy="4603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58" name="57 CuadroTexto"/>
          <p:cNvSpPr txBox="1"/>
          <p:nvPr/>
        </p:nvSpPr>
        <p:spPr>
          <a:xfrm>
            <a:off x="8172400" y="6444044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13" y="3966449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6" y="3966449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45" y="4004961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04215" y="4986697"/>
            <a:ext cx="622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Cortisol</a:t>
            </a:r>
            <a:endParaRPr lang="es-ES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68396" y="4936107"/>
            <a:ext cx="840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Cortisol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578281" y="4931764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Cortisol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Arco"/>
          <p:cNvSpPr/>
          <p:nvPr/>
        </p:nvSpPr>
        <p:spPr>
          <a:xfrm rot="15496164">
            <a:off x="1306778" y="3875521"/>
            <a:ext cx="2368187" cy="73978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2285398" y="2722813"/>
            <a:ext cx="543579" cy="558800"/>
            <a:chOff x="3311525" y="765175"/>
            <a:chExt cx="1684680" cy="1463676"/>
          </a:xfrm>
        </p:grpSpPr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24 Grupo"/>
          <p:cNvGrpSpPr/>
          <p:nvPr/>
        </p:nvGrpSpPr>
        <p:grpSpPr>
          <a:xfrm>
            <a:off x="2275564" y="1700365"/>
            <a:ext cx="553413" cy="290458"/>
            <a:chOff x="5764024" y="553915"/>
            <a:chExt cx="1093277" cy="478061"/>
          </a:xfrm>
        </p:grpSpPr>
        <p:sp>
          <p:nvSpPr>
            <p:cNvPr id="23" name="22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26 Arco"/>
          <p:cNvSpPr/>
          <p:nvPr/>
        </p:nvSpPr>
        <p:spPr>
          <a:xfrm rot="15496164">
            <a:off x="3394140" y="3825930"/>
            <a:ext cx="2299437" cy="739780"/>
          </a:xfrm>
          <a:prstGeom prst="arc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grpSp>
        <p:nvGrpSpPr>
          <p:cNvPr id="10" name="25 Grupo"/>
          <p:cNvGrpSpPr>
            <a:grpSpLocks/>
          </p:cNvGrpSpPr>
          <p:nvPr/>
        </p:nvGrpSpPr>
        <p:grpSpPr bwMode="auto">
          <a:xfrm>
            <a:off x="4299519" y="2714617"/>
            <a:ext cx="543579" cy="558800"/>
            <a:chOff x="3311525" y="765175"/>
            <a:chExt cx="1684680" cy="1463676"/>
          </a:xfrm>
        </p:grpSpPr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</p:grpSp>
      <p:grpSp>
        <p:nvGrpSpPr>
          <p:cNvPr id="11" name="37 Grupo"/>
          <p:cNvGrpSpPr/>
          <p:nvPr/>
        </p:nvGrpSpPr>
        <p:grpSpPr>
          <a:xfrm>
            <a:off x="4289685" y="1692169"/>
            <a:ext cx="553413" cy="290458"/>
            <a:chOff x="5764024" y="553915"/>
            <a:chExt cx="1093277" cy="478061"/>
          </a:xfrm>
        </p:grpSpPr>
        <p:sp>
          <p:nvSpPr>
            <p:cNvPr id="39" name="38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sp>
        <p:nvSpPr>
          <p:cNvPr id="41" name="40 Arco"/>
          <p:cNvSpPr/>
          <p:nvPr/>
        </p:nvSpPr>
        <p:spPr>
          <a:xfrm rot="15115478">
            <a:off x="2886090" y="2946921"/>
            <a:ext cx="4160449" cy="1800200"/>
          </a:xfrm>
          <a:prstGeom prst="arc">
            <a:avLst>
              <a:gd name="adj1" fmla="val 15418445"/>
              <a:gd name="adj2" fmla="val 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25 Grupo"/>
          <p:cNvGrpSpPr>
            <a:grpSpLocks/>
          </p:cNvGrpSpPr>
          <p:nvPr/>
        </p:nvGrpSpPr>
        <p:grpSpPr bwMode="auto">
          <a:xfrm>
            <a:off x="6851303" y="2736511"/>
            <a:ext cx="543579" cy="558800"/>
            <a:chOff x="3311525" y="765175"/>
            <a:chExt cx="1684680" cy="1463676"/>
          </a:xfrm>
        </p:grpSpPr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</p:grpSp>
      <p:grpSp>
        <p:nvGrpSpPr>
          <p:cNvPr id="25" name="51 Grupo"/>
          <p:cNvGrpSpPr/>
          <p:nvPr/>
        </p:nvGrpSpPr>
        <p:grpSpPr>
          <a:xfrm>
            <a:off x="6806301" y="1714063"/>
            <a:ext cx="553413" cy="290458"/>
            <a:chOff x="5764024" y="553915"/>
            <a:chExt cx="1093277" cy="478061"/>
          </a:xfrm>
        </p:grpSpPr>
        <p:sp>
          <p:nvSpPr>
            <p:cNvPr id="53" name="52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</p:grpSp>
      <p:sp>
        <p:nvSpPr>
          <p:cNvPr id="56" name="55 Arco"/>
          <p:cNvSpPr/>
          <p:nvPr/>
        </p:nvSpPr>
        <p:spPr>
          <a:xfrm rot="13679843">
            <a:off x="6317989" y="3008574"/>
            <a:ext cx="2008880" cy="1589715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Arco"/>
          <p:cNvSpPr/>
          <p:nvPr/>
        </p:nvSpPr>
        <p:spPr>
          <a:xfrm rot="13740345">
            <a:off x="5913022" y="2430873"/>
            <a:ext cx="3605368" cy="2800189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CuadroTexto"/>
          <p:cNvSpPr txBox="1"/>
          <p:nvPr/>
        </p:nvSpPr>
        <p:spPr>
          <a:xfrm>
            <a:off x="2574278" y="4590285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err="1" smtClean="0">
                <a:sym typeface="Symbol"/>
              </a:rPr>
              <a:t>Desoxicorticosterona</a:t>
            </a:r>
            <a:endParaRPr lang="es-ES" sz="1100" dirty="0" smtClean="0">
              <a:sym typeface="Symbol"/>
            </a:endParaRPr>
          </a:p>
          <a:p>
            <a:pPr algn="ctr"/>
            <a:r>
              <a:rPr lang="es-ES" sz="1100" dirty="0" err="1" smtClean="0">
                <a:sym typeface="Symbol"/>
              </a:rPr>
              <a:t>Corticosterona</a:t>
            </a:r>
            <a:endParaRPr lang="es-ES" sz="11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747949" y="4528004"/>
            <a:ext cx="197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 smtClean="0">
                <a:sym typeface="Symbol"/>
              </a:rPr>
              <a:t>Desoxicorticosterona</a:t>
            </a:r>
            <a:endParaRPr lang="es-ES" sz="1600" b="1" dirty="0" smtClean="0">
              <a:sym typeface="Symbol"/>
            </a:endParaRPr>
          </a:p>
          <a:p>
            <a:pPr algn="ctr"/>
            <a:r>
              <a:rPr lang="es-ES" sz="1600" b="1" dirty="0" err="1" smtClean="0">
                <a:sym typeface="Symbol"/>
              </a:rPr>
              <a:t>Corticosterona</a:t>
            </a:r>
            <a:endParaRPr lang="es-ES" sz="16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622051" y="5529426"/>
            <a:ext cx="2428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Desoxicorticosterona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/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Corticosterona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166185" y="212501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CRH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164288" y="3390385"/>
            <a:ext cx="76322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ACTH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439652" y="3782363"/>
            <a:ext cx="1469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Andrógenos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555958" y="3378073"/>
            <a:ext cx="64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ACTH</a:t>
            </a:r>
            <a:endParaRPr lang="es-ES" sz="16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076695" y="344550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ACTH</a:t>
            </a:r>
            <a:endParaRPr lang="es-ES" sz="11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555776" y="2205000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CRH</a:t>
            </a:r>
            <a:endParaRPr lang="es-ES" sz="11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4592509" y="2155796"/>
            <a:ext cx="53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CRH</a:t>
            </a:r>
            <a:endParaRPr lang="es-ES" sz="16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776030" y="3709988"/>
            <a:ext cx="121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Andrógenos</a:t>
            </a:r>
            <a:endParaRPr lang="es-ES" sz="16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572668" y="3887778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Andrógenos</a:t>
            </a:r>
            <a:endParaRPr lang="es-ES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14389" y="1615470"/>
            <a:ext cx="115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Hipotálamo</a:t>
            </a:r>
            <a:endParaRPr lang="en-US" sz="1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20370" y="294460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Hipófisis</a:t>
            </a:r>
            <a:endParaRPr lang="es-ES" sz="16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50403" y="414908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Glándula</a:t>
            </a:r>
          </a:p>
          <a:p>
            <a:pPr algn="ctr"/>
            <a:r>
              <a:rPr lang="es-ES" sz="1600" dirty="0" smtClean="0"/>
              <a:t>Adrenal</a:t>
            </a:r>
            <a:endParaRPr lang="es-ES" sz="1600" dirty="0" smtClean="0"/>
          </a:p>
        </p:txBody>
      </p:sp>
      <p:sp>
        <p:nvSpPr>
          <p:cNvPr id="80" name="79 Rectángulo"/>
          <p:cNvSpPr/>
          <p:nvPr/>
        </p:nvSpPr>
        <p:spPr>
          <a:xfrm rot="14191877">
            <a:off x="2594209" y="402385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ym typeface="Symbol"/>
              </a:rPr>
              <a:t></a:t>
            </a:r>
            <a:endParaRPr lang="es-ES" sz="1200" dirty="0"/>
          </a:p>
        </p:txBody>
      </p:sp>
      <p:cxnSp>
        <p:nvCxnSpPr>
          <p:cNvPr id="9222" name="9221 Conector recto de flecha"/>
          <p:cNvCxnSpPr/>
          <p:nvPr/>
        </p:nvCxnSpPr>
        <p:spPr>
          <a:xfrm>
            <a:off x="2559609" y="210492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522504" y="3364441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524863" y="4349925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4573250" y="2083777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4572000" y="3390385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4582464" y="432878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7109035" y="212501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7092280" y="3390385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7108614" y="431999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flipV="1">
            <a:off x="7240964" y="4018583"/>
            <a:ext cx="254057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2619367" y="4404954"/>
            <a:ext cx="133594" cy="2088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rot="16200000" flipH="1">
            <a:off x="7032468" y="4561549"/>
            <a:ext cx="1089942" cy="7042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4733315" y="4368464"/>
            <a:ext cx="229866" cy="2262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V="1">
            <a:off x="4755965" y="4008972"/>
            <a:ext cx="249500" cy="1649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9229 Elipse"/>
          <p:cNvSpPr/>
          <p:nvPr/>
        </p:nvSpPr>
        <p:spPr>
          <a:xfrm>
            <a:off x="1796989" y="2771899"/>
            <a:ext cx="570526" cy="21602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- -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6" name="105 Elipse"/>
          <p:cNvSpPr/>
          <p:nvPr/>
        </p:nvSpPr>
        <p:spPr>
          <a:xfrm>
            <a:off x="1714872" y="1519935"/>
            <a:ext cx="570526" cy="21602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- -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8" name="107 Elipse"/>
          <p:cNvSpPr/>
          <p:nvPr/>
        </p:nvSpPr>
        <p:spPr>
          <a:xfrm>
            <a:off x="3995936" y="1662193"/>
            <a:ext cx="246922" cy="21602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-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9" name="108 Elipse"/>
          <p:cNvSpPr/>
          <p:nvPr/>
        </p:nvSpPr>
        <p:spPr>
          <a:xfrm rot="3167950">
            <a:off x="6475097" y="1794201"/>
            <a:ext cx="420816" cy="21602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=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0" name="109 Elipse"/>
          <p:cNvSpPr/>
          <p:nvPr/>
        </p:nvSpPr>
        <p:spPr>
          <a:xfrm rot="2346272">
            <a:off x="6501351" y="2787788"/>
            <a:ext cx="420816" cy="21602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=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231" name="9230 CuadroTexto"/>
          <p:cNvSpPr txBox="1"/>
          <p:nvPr/>
        </p:nvSpPr>
        <p:spPr>
          <a:xfrm>
            <a:off x="1620909" y="548680"/>
            <a:ext cx="1963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Hipersensibilidad a</a:t>
            </a:r>
          </a:p>
          <a:p>
            <a:pPr algn="ctr"/>
            <a:r>
              <a:rPr lang="es-ES" dirty="0" smtClean="0"/>
              <a:t>Glucocorticoides</a:t>
            </a:r>
            <a:endParaRPr lang="es-ES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6199970" y="558071"/>
            <a:ext cx="1748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Resistencia a</a:t>
            </a:r>
            <a:endParaRPr lang="es-ES" dirty="0"/>
          </a:p>
          <a:p>
            <a:pPr algn="ctr"/>
            <a:r>
              <a:rPr lang="es-ES" dirty="0" smtClean="0"/>
              <a:t>Glucocorticoides</a:t>
            </a:r>
            <a:endParaRPr lang="es-ES" dirty="0" smtClean="0"/>
          </a:p>
        </p:txBody>
      </p:sp>
      <p:sp>
        <p:nvSpPr>
          <p:cNvPr id="113" name="112 CuadroTexto"/>
          <p:cNvSpPr txBox="1"/>
          <p:nvPr/>
        </p:nvSpPr>
        <p:spPr>
          <a:xfrm>
            <a:off x="3935009" y="672260"/>
            <a:ext cx="12907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Normalidad</a:t>
            </a:r>
            <a:endParaRPr lang="es-ES" dirty="0"/>
          </a:p>
        </p:txBody>
      </p:sp>
      <p:sp>
        <p:nvSpPr>
          <p:cNvPr id="114" name="113 Arco"/>
          <p:cNvSpPr/>
          <p:nvPr/>
        </p:nvSpPr>
        <p:spPr>
          <a:xfrm rot="13740345">
            <a:off x="1218090" y="1972780"/>
            <a:ext cx="3976496" cy="2824469"/>
          </a:xfrm>
          <a:prstGeom prst="arc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Elipse"/>
          <p:cNvSpPr/>
          <p:nvPr/>
        </p:nvSpPr>
        <p:spPr>
          <a:xfrm>
            <a:off x="4102280" y="2771899"/>
            <a:ext cx="246922" cy="21602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-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8172400" y="6444044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4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4324410"/>
              </p:ext>
            </p:extLst>
          </p:nvPr>
        </p:nvGraphicFramePr>
        <p:xfrm>
          <a:off x="395536" y="836712"/>
          <a:ext cx="4273546" cy="524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182624" y="651478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5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755647193"/>
              </p:ext>
            </p:extLst>
          </p:nvPr>
        </p:nvGraphicFramePr>
        <p:xfrm>
          <a:off x="4788024" y="908720"/>
          <a:ext cx="414422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4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8369" y="17326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21732801"/>
              </p:ext>
            </p:extLst>
          </p:nvPr>
        </p:nvGraphicFramePr>
        <p:xfrm>
          <a:off x="364067" y="245534"/>
          <a:ext cx="8373534" cy="607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182624" y="651478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6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8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05678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8182624" y="651478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1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115</Words>
  <Application>Microsoft Office PowerPoint</Application>
  <PresentationFormat>Presentación en pantalla (4:3)</PresentationFormat>
  <Paragraphs>89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user</cp:lastModifiedBy>
  <cp:revision>12</cp:revision>
  <dcterms:created xsi:type="dcterms:W3CDTF">2016-07-13T09:34:37Z</dcterms:created>
  <dcterms:modified xsi:type="dcterms:W3CDTF">2017-10-16T16:06:34Z</dcterms:modified>
</cp:coreProperties>
</file>