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66FF33"/>
    <a:srgbClr val="33CC33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2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055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146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859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110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724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2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860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496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088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463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262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186CF-F92C-4635-9A33-93B1DE54E814}" type="datetimeFigureOut">
              <a:rPr lang="es-ES" smtClean="0"/>
              <a:t>30/09/2016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CE271-4550-42C9-8B32-42B6923B7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244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344495" y="4005064"/>
            <a:ext cx="4814109" cy="1008112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Publicación/Explotación</a:t>
            </a: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291098" y="5083544"/>
            <a:ext cx="1061322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Economía Mercado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" name="1 Rectángulo redondeado"/>
          <p:cNvSpPr/>
          <p:nvPr/>
        </p:nvSpPr>
        <p:spPr>
          <a:xfrm>
            <a:off x="475509" y="5373789"/>
            <a:ext cx="1296215" cy="914400"/>
          </a:xfrm>
          <a:prstGeom prst="roundRect">
            <a:avLst/>
          </a:prstGeom>
          <a:solidFill>
            <a:srgbClr val="66FF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Derechos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Autoría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Emolumentos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Deberes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3" name="2 Elipse"/>
          <p:cNvSpPr/>
          <p:nvPr/>
        </p:nvSpPr>
        <p:spPr>
          <a:xfrm>
            <a:off x="2344495" y="2141251"/>
            <a:ext cx="1744940" cy="73703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Transferencia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Conocimiento y tecnología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4" name="23 Elipse"/>
          <p:cNvSpPr/>
          <p:nvPr/>
        </p:nvSpPr>
        <p:spPr>
          <a:xfrm>
            <a:off x="2238752" y="3164707"/>
            <a:ext cx="1744940" cy="69536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Adquirir conocimiento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7812360" y="4365104"/>
            <a:ext cx="1080120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Innovación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Desarrollo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8" name="27 Flecha derecha"/>
          <p:cNvSpPr/>
          <p:nvPr/>
        </p:nvSpPr>
        <p:spPr>
          <a:xfrm rot="10800000">
            <a:off x="6164139" y="2369241"/>
            <a:ext cx="493223" cy="231666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Flecha derecha"/>
          <p:cNvSpPr/>
          <p:nvPr/>
        </p:nvSpPr>
        <p:spPr>
          <a:xfrm rot="13562988">
            <a:off x="1917043" y="2956184"/>
            <a:ext cx="820209" cy="205185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Flecha derecha"/>
          <p:cNvSpPr/>
          <p:nvPr/>
        </p:nvSpPr>
        <p:spPr>
          <a:xfrm rot="3917244">
            <a:off x="3643686" y="3188242"/>
            <a:ext cx="1074775" cy="240503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Rectángulo"/>
          <p:cNvSpPr/>
          <p:nvPr/>
        </p:nvSpPr>
        <p:spPr>
          <a:xfrm>
            <a:off x="4507958" y="5075454"/>
            <a:ext cx="2664295" cy="15110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Editoriales</a:t>
            </a: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7" name="36 Flecha derecha"/>
          <p:cNvSpPr/>
          <p:nvPr/>
        </p:nvSpPr>
        <p:spPr>
          <a:xfrm rot="5400000">
            <a:off x="599322" y="4568959"/>
            <a:ext cx="1120667" cy="28091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Flecha derecha"/>
          <p:cNvSpPr/>
          <p:nvPr/>
        </p:nvSpPr>
        <p:spPr>
          <a:xfrm>
            <a:off x="1994221" y="5619882"/>
            <a:ext cx="2225704" cy="231119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Flecha derecha"/>
          <p:cNvSpPr/>
          <p:nvPr/>
        </p:nvSpPr>
        <p:spPr>
          <a:xfrm rot="10800000">
            <a:off x="2038072" y="5872056"/>
            <a:ext cx="2225704" cy="231119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Flecha derecha"/>
          <p:cNvSpPr/>
          <p:nvPr/>
        </p:nvSpPr>
        <p:spPr>
          <a:xfrm rot="16200000">
            <a:off x="7815364" y="3873996"/>
            <a:ext cx="535645" cy="262134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Flecha derecha"/>
          <p:cNvSpPr/>
          <p:nvPr/>
        </p:nvSpPr>
        <p:spPr>
          <a:xfrm rot="10800000">
            <a:off x="2156864" y="1772817"/>
            <a:ext cx="2309672" cy="231667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370220" y="4437112"/>
            <a:ext cx="887623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Libros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246468" y="4437112"/>
            <a:ext cx="887623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Capítulos Libros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111212" y="4435137"/>
            <a:ext cx="887623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Revistas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983738" y="4435137"/>
            <a:ext cx="1049009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Congresos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2483768" y="4435137"/>
            <a:ext cx="887623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Patentes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5724128" y="5445797"/>
            <a:ext cx="1368152" cy="107954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Rendimiento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Beneficios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Exigencias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Derechos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Deberes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4663600" y="5758982"/>
            <a:ext cx="91651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Copyright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43" name="42 Flecha derecha"/>
          <p:cNvSpPr/>
          <p:nvPr/>
        </p:nvSpPr>
        <p:spPr>
          <a:xfrm rot="12998376">
            <a:off x="1720766" y="4221735"/>
            <a:ext cx="634613" cy="219383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Flecha derecha"/>
          <p:cNvSpPr/>
          <p:nvPr/>
        </p:nvSpPr>
        <p:spPr>
          <a:xfrm>
            <a:off x="7092280" y="4509120"/>
            <a:ext cx="634613" cy="219383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 b="1"/>
          </a:p>
        </p:txBody>
      </p:sp>
      <p:sp>
        <p:nvSpPr>
          <p:cNvPr id="45" name="44 Elipse"/>
          <p:cNvSpPr/>
          <p:nvPr/>
        </p:nvSpPr>
        <p:spPr>
          <a:xfrm>
            <a:off x="3703448" y="5079935"/>
            <a:ext cx="1512168" cy="48369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Marcadores de calidad</a:t>
            </a:r>
            <a:endParaRPr lang="es-ES" sz="1200" b="1" dirty="0">
              <a:solidFill>
                <a:schemeClr val="tx1"/>
              </a:solidFill>
            </a:endParaRPr>
          </a:p>
        </p:txBody>
      </p:sp>
      <p:grpSp>
        <p:nvGrpSpPr>
          <p:cNvPr id="30" name="29 Grupo"/>
          <p:cNvGrpSpPr/>
          <p:nvPr/>
        </p:nvGrpSpPr>
        <p:grpSpPr>
          <a:xfrm>
            <a:off x="6847708" y="764705"/>
            <a:ext cx="1612723" cy="2523023"/>
            <a:chOff x="6847708" y="764705"/>
            <a:chExt cx="1612723" cy="2523023"/>
          </a:xfrm>
        </p:grpSpPr>
        <p:sp>
          <p:nvSpPr>
            <p:cNvPr id="14" name="13 Rectángulo"/>
            <p:cNvSpPr/>
            <p:nvPr/>
          </p:nvSpPr>
          <p:spPr>
            <a:xfrm rot="5400000">
              <a:off x="6392558" y="1219855"/>
              <a:ext cx="2523023" cy="161272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b="1" dirty="0" smtClean="0">
                  <a:solidFill>
                    <a:schemeClr val="tx1"/>
                  </a:solidFill>
                </a:rPr>
                <a:t>Entidades</a:t>
              </a:r>
            </a:p>
            <a:p>
              <a:pPr algn="ctr"/>
              <a:endParaRPr lang="es-ES" b="1" dirty="0" smtClean="0">
                <a:solidFill>
                  <a:schemeClr val="tx1"/>
                </a:solidFill>
              </a:endParaRPr>
            </a:p>
            <a:p>
              <a:pPr algn="ctr"/>
              <a:endParaRPr lang="es-ES" dirty="0">
                <a:solidFill>
                  <a:schemeClr val="tx1"/>
                </a:solidFill>
              </a:endParaRPr>
            </a:p>
            <a:p>
              <a:pPr algn="ctr"/>
              <a:endParaRPr lang="es-ES" dirty="0" smtClean="0">
                <a:solidFill>
                  <a:schemeClr val="tx1"/>
                </a:solidFill>
              </a:endParaRPr>
            </a:p>
            <a:p>
              <a:pPr algn="ctr"/>
              <a:endParaRPr lang="es-ES" dirty="0" smtClean="0">
                <a:solidFill>
                  <a:schemeClr val="tx1"/>
                </a:solidFill>
              </a:endParaRPr>
            </a:p>
            <a:p>
              <a:pPr algn="ctr"/>
              <a:endParaRPr lang="es-ES" dirty="0">
                <a:solidFill>
                  <a:schemeClr val="tx1"/>
                </a:solidFill>
              </a:endParaRPr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6956228" y="1432546"/>
              <a:ext cx="1126957" cy="5080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err="1" smtClean="0">
                  <a:solidFill>
                    <a:schemeClr val="tx1"/>
                  </a:solidFill>
                </a:rPr>
                <a:t>Internacio-nales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11 Rectángulo"/>
            <p:cNvSpPr/>
            <p:nvPr/>
          </p:nvSpPr>
          <p:spPr>
            <a:xfrm>
              <a:off x="6956228" y="1933001"/>
              <a:ext cx="1126957" cy="5080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Nacionales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6956228" y="2438304"/>
              <a:ext cx="1126957" cy="5080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Particulares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6" name="45 Elipse"/>
            <p:cNvSpPr/>
            <p:nvPr/>
          </p:nvSpPr>
          <p:spPr>
            <a:xfrm>
              <a:off x="6907788" y="816246"/>
              <a:ext cx="1512168" cy="483695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b="1" dirty="0" smtClean="0">
                  <a:solidFill>
                    <a:schemeClr val="tx1"/>
                  </a:solidFill>
                </a:rPr>
                <a:t>Marcadores de calidad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7" name="46 Flecha derecha"/>
          <p:cNvSpPr/>
          <p:nvPr/>
        </p:nvSpPr>
        <p:spPr>
          <a:xfrm>
            <a:off x="1979712" y="2385136"/>
            <a:ext cx="493223" cy="231666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1" name="30 Grupo"/>
          <p:cNvGrpSpPr/>
          <p:nvPr/>
        </p:nvGrpSpPr>
        <p:grpSpPr>
          <a:xfrm>
            <a:off x="4493753" y="623553"/>
            <a:ext cx="1766081" cy="2994342"/>
            <a:chOff x="4493753" y="623553"/>
            <a:chExt cx="1766081" cy="2994342"/>
          </a:xfrm>
        </p:grpSpPr>
        <p:sp>
          <p:nvSpPr>
            <p:cNvPr id="23" name="22 Rectángulo"/>
            <p:cNvSpPr/>
            <p:nvPr/>
          </p:nvSpPr>
          <p:spPr>
            <a:xfrm rot="5400000">
              <a:off x="4130169" y="1691427"/>
              <a:ext cx="2520280" cy="13326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b="1" dirty="0" smtClean="0">
                  <a:solidFill>
                    <a:schemeClr val="tx1"/>
                  </a:solidFill>
                </a:rPr>
                <a:t>Ayudas</a:t>
              </a:r>
            </a:p>
            <a:p>
              <a:pPr algn="ctr"/>
              <a:endParaRPr lang="es-ES" b="1" dirty="0" smtClean="0">
                <a:solidFill>
                  <a:schemeClr val="tx1"/>
                </a:solidFill>
              </a:endParaRPr>
            </a:p>
            <a:p>
              <a:pPr algn="ctr"/>
              <a:endParaRPr lang="es-ES" dirty="0" smtClean="0">
                <a:solidFill>
                  <a:schemeClr val="tx1"/>
                </a:solidFill>
              </a:endParaRPr>
            </a:p>
            <a:p>
              <a:pPr algn="ctr"/>
              <a:endParaRPr lang="es-ES" dirty="0" smtClean="0">
                <a:solidFill>
                  <a:schemeClr val="tx1"/>
                </a:solidFill>
              </a:endParaRPr>
            </a:p>
            <a:p>
              <a:pPr algn="ctr"/>
              <a:endParaRPr lang="es-ES" dirty="0">
                <a:solidFill>
                  <a:schemeClr val="tx1"/>
                </a:solidFill>
              </a:endParaRPr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4792221" y="1364730"/>
              <a:ext cx="92678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Proyectos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15 Rectángulo"/>
            <p:cNvSpPr/>
            <p:nvPr/>
          </p:nvSpPr>
          <p:spPr>
            <a:xfrm>
              <a:off x="4792221" y="1865185"/>
              <a:ext cx="92678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Contratos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16 Rectángulo"/>
            <p:cNvSpPr/>
            <p:nvPr/>
          </p:nvSpPr>
          <p:spPr>
            <a:xfrm>
              <a:off x="4789664" y="2852936"/>
              <a:ext cx="92678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Otras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17 Rectángulo"/>
            <p:cNvSpPr/>
            <p:nvPr/>
          </p:nvSpPr>
          <p:spPr>
            <a:xfrm>
              <a:off x="4792221" y="2348880"/>
              <a:ext cx="92678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Premios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47 Rectángulo"/>
            <p:cNvSpPr/>
            <p:nvPr/>
          </p:nvSpPr>
          <p:spPr>
            <a:xfrm>
              <a:off x="4493753" y="623553"/>
              <a:ext cx="1766081" cy="4345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Intermediarios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9" name="48 Flecha derecha"/>
          <p:cNvSpPr/>
          <p:nvPr/>
        </p:nvSpPr>
        <p:spPr>
          <a:xfrm rot="7451829">
            <a:off x="5764018" y="3315915"/>
            <a:ext cx="1182452" cy="255295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50 Flecha derecha"/>
          <p:cNvSpPr/>
          <p:nvPr/>
        </p:nvSpPr>
        <p:spPr>
          <a:xfrm rot="16200000">
            <a:off x="2893229" y="3885881"/>
            <a:ext cx="493223" cy="231666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2" name="31 Grupo"/>
          <p:cNvGrpSpPr/>
          <p:nvPr/>
        </p:nvGrpSpPr>
        <p:grpSpPr>
          <a:xfrm>
            <a:off x="318770" y="486917"/>
            <a:ext cx="1772523" cy="3567130"/>
            <a:chOff x="318770" y="486917"/>
            <a:chExt cx="1772523" cy="3567130"/>
          </a:xfrm>
        </p:grpSpPr>
        <p:sp>
          <p:nvSpPr>
            <p:cNvPr id="20" name="19 Rectángulo"/>
            <p:cNvSpPr/>
            <p:nvPr/>
          </p:nvSpPr>
          <p:spPr>
            <a:xfrm rot="16200000">
              <a:off x="-374723" y="1703226"/>
              <a:ext cx="3132590" cy="1569052"/>
            </a:xfrm>
            <a:prstGeom prst="rect">
              <a:avLst/>
            </a:prstGeom>
            <a:solidFill>
              <a:srgbClr val="FF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b="1" dirty="0" smtClean="0">
                  <a:solidFill>
                    <a:srgbClr val="FFFF00"/>
                  </a:solidFill>
                </a:rPr>
                <a:t>Institución</a:t>
              </a:r>
            </a:p>
            <a:p>
              <a:pPr algn="ctr"/>
              <a:endParaRPr lang="es-ES" dirty="0" smtClean="0">
                <a:solidFill>
                  <a:srgbClr val="FFFF00"/>
                </a:solidFill>
              </a:endParaRPr>
            </a:p>
            <a:p>
              <a:pPr algn="ctr"/>
              <a:endParaRPr lang="es-ES" dirty="0">
                <a:solidFill>
                  <a:srgbClr val="FFFF00"/>
                </a:solidFill>
              </a:endParaRPr>
            </a:p>
            <a:p>
              <a:pPr algn="ctr"/>
              <a:endParaRPr lang="es-ES" dirty="0" smtClean="0">
                <a:solidFill>
                  <a:srgbClr val="FFFF00"/>
                </a:solidFill>
              </a:endParaRPr>
            </a:p>
            <a:p>
              <a:pPr algn="ctr"/>
              <a:endParaRPr lang="es-ES" dirty="0">
                <a:solidFill>
                  <a:srgbClr val="FFFF00"/>
                </a:solidFill>
              </a:endParaRPr>
            </a:p>
            <a:p>
              <a:pPr algn="ctr"/>
              <a:endParaRPr lang="es-ES" dirty="0">
                <a:solidFill>
                  <a:srgbClr val="FFFF00"/>
                </a:solidFill>
              </a:endParaRPr>
            </a:p>
          </p:txBody>
        </p:sp>
        <p:sp>
          <p:nvSpPr>
            <p:cNvPr id="9" name="8 Rectángulo"/>
            <p:cNvSpPr/>
            <p:nvPr/>
          </p:nvSpPr>
          <p:spPr>
            <a:xfrm>
              <a:off x="714632" y="2770684"/>
              <a:ext cx="1198015" cy="5112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Investigador principal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714632" y="2259455"/>
              <a:ext cx="1198015" cy="5112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Grupo Investigación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24 Elipse"/>
            <p:cNvSpPr/>
            <p:nvPr/>
          </p:nvSpPr>
          <p:spPr>
            <a:xfrm>
              <a:off x="339028" y="980728"/>
              <a:ext cx="1752265" cy="695365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Mantener conocimiento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1" name="40 Elipse"/>
            <p:cNvSpPr/>
            <p:nvPr/>
          </p:nvSpPr>
          <p:spPr>
            <a:xfrm>
              <a:off x="445727" y="3507721"/>
              <a:ext cx="1512168" cy="483695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b="1" dirty="0" smtClean="0">
                  <a:solidFill>
                    <a:schemeClr val="tx1"/>
                  </a:solidFill>
                </a:rPr>
                <a:t>Marcadores de calidad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0" name="49 Rectángulo"/>
            <p:cNvSpPr/>
            <p:nvPr/>
          </p:nvSpPr>
          <p:spPr>
            <a:xfrm>
              <a:off x="714633" y="1754850"/>
              <a:ext cx="1198014" cy="5080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Redes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2" name="51 Rectángulo"/>
            <p:cNvSpPr/>
            <p:nvPr/>
          </p:nvSpPr>
          <p:spPr>
            <a:xfrm>
              <a:off x="318770" y="486917"/>
              <a:ext cx="1766081" cy="4345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</a:rPr>
                <a:t>Intermediarios/OTRI</a:t>
              </a:r>
              <a:endParaRPr lang="es-ES" sz="1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12 CuadroTexto"/>
          <p:cNvSpPr txBox="1"/>
          <p:nvPr/>
        </p:nvSpPr>
        <p:spPr>
          <a:xfrm>
            <a:off x="8172400" y="6453336"/>
            <a:ext cx="9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Figura 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32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58</Words>
  <Application>Microsoft Office PowerPoint</Application>
  <PresentationFormat>Presentación en pantalla (4:3)</PresentationFormat>
  <Paragraphs>53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SARA PC</dc:creator>
  <cp:lastModifiedBy>SARA PC</cp:lastModifiedBy>
  <cp:revision>15</cp:revision>
  <dcterms:created xsi:type="dcterms:W3CDTF">2016-09-28T07:25:00Z</dcterms:created>
  <dcterms:modified xsi:type="dcterms:W3CDTF">2016-09-29T23:12:21Z</dcterms:modified>
</cp:coreProperties>
</file>